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Roboto" panose="020B0604020202020204" charset="0"/>
      <p:regular r:id="rId18"/>
    </p:embeddedFont>
    <p:embeddedFont>
      <p:font typeface="Saira Medium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</p:embeddedFont>
    <p:embeddedFont>
      <p:font typeface="Prata" panose="020B0604020202020204" charset="0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8" d="100"/>
          <a:sy n="78" d="100"/>
        </p:scale>
        <p:origin x="-1194" y="-5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974A9-1511-43A2-9C93-DF4F5E4F8CF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8749D-E12B-44B1-B421-33D544EA0A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37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1648" y="1481660"/>
            <a:ext cx="8912351" cy="4163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Amazon US Sales 2020: Key Insights &amp; Trends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231648" y="45561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Portfolio Project | Анализ продаж и трендов | Декабрь 2025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57821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Бестселлеры 2020: Офисная классика побеждает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2711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Xerox Papers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43390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заказов</a:t>
            </a:r>
            <a:r>
              <a:rPr lang="en-US" sz="2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абсолютный хит офисного сегмента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5235893" y="2711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Binders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235893" y="343390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 заказа</a:t>
            </a:r>
            <a:r>
              <a:rPr lang="en-US" sz="2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незаменимый инструмент организации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9677995" y="2711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Office Chairs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677995" y="343390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заказа</a:t>
            </a:r>
            <a:r>
              <a:rPr lang="en-US" sz="2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комфорт для удалённой работы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93790" y="5925312"/>
            <a:ext cx="13739074" cy="2182368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Офисные essentials доминируют в топ-10 продуктов. Xerox и папки-регистраторы лидируют благодаря высокому спросу на базовые канцтовары — сигнал для оптимизации складских запасов и промо-активностей.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747" y="352544"/>
            <a:ext cx="8512254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Динамика категорий: Многолинейный анализ продаж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936165"/>
            <a:ext cx="11877366" cy="631845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273272" y="7400925"/>
            <a:ext cx="128230" cy="128230"/>
          </a:xfrm>
          <a:prstGeom prst="roundRect">
            <a:avLst>
              <a:gd name="adj" fmla="val 14262"/>
            </a:avLst>
          </a:prstGeom>
          <a:solidFill>
            <a:srgbClr val="A64102"/>
          </a:solidFill>
          <a:ln/>
        </p:spPr>
      </p:sp>
      <p:sp>
        <p:nvSpPr>
          <p:cNvPr id="5" name="Text 2"/>
          <p:cNvSpPr/>
          <p:nvPr/>
        </p:nvSpPr>
        <p:spPr>
          <a:xfrm>
            <a:off x="4462463" y="7400925"/>
            <a:ext cx="462320" cy="128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Мебель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6872288" y="7400925"/>
            <a:ext cx="128230" cy="128230"/>
          </a:xfrm>
          <a:prstGeom prst="roundRect">
            <a:avLst>
              <a:gd name="adj" fmla="val 14262"/>
            </a:avLst>
          </a:prstGeom>
          <a:solidFill>
            <a:srgbClr val="FC6F16"/>
          </a:solidFill>
          <a:ln/>
        </p:spPr>
      </p:sp>
      <p:sp>
        <p:nvSpPr>
          <p:cNvPr id="7" name="Text 4"/>
          <p:cNvSpPr/>
          <p:nvPr/>
        </p:nvSpPr>
        <p:spPr>
          <a:xfrm>
            <a:off x="7061478" y="7400925"/>
            <a:ext cx="696516" cy="128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Технологии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9705618" y="7400925"/>
            <a:ext cx="128230" cy="128230"/>
          </a:xfrm>
          <a:prstGeom prst="roundRect">
            <a:avLst>
              <a:gd name="adj" fmla="val 14262"/>
            </a:avLst>
          </a:prstGeom>
          <a:solidFill>
            <a:srgbClr val="FDAF7E"/>
          </a:solidFill>
          <a:ln/>
        </p:spPr>
      </p:sp>
      <p:sp>
        <p:nvSpPr>
          <p:cNvPr id="9" name="Text 6"/>
          <p:cNvSpPr/>
          <p:nvPr/>
        </p:nvSpPr>
        <p:spPr>
          <a:xfrm>
            <a:off x="9894808" y="7400925"/>
            <a:ext cx="1041559" cy="128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Офисные товары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243840" y="7600736"/>
            <a:ext cx="14386560" cy="567904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Категория мебели показывает выраженный пик продаж в январе с последующим снижением, в то время как технологии демонстрируют стабильную динамику на протяжении всего периода. Эта закономерность указывает на сезонность в мебельном сегменте и устойчивый спрос на технологические товары.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99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0" y="251221"/>
            <a:ext cx="11541681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Динамика подкатегорий: Послойный анализ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0331" y="1771531"/>
            <a:ext cx="3637359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Ключевые наблюдения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40331" y="2379583"/>
            <a:ext cx="7683341" cy="169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подкатегорий выявляет интересные паттерны: папки-скоросшиватели демонстрируют значительный всплеск в праздничный сезон, отражая корпоративные закупки перед новым годом. В то же время стулья показывают спад продаж в середине года, что может быть связано с завершением бюджетных циклов компаний.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0331" y="4262438"/>
            <a:ext cx="768334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оранжевых оттенков различной насыщенности позволяет легко отследить вклад каждой подкатегории в общий объём продаж и выявить критические периоды для планирования запасов.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09" y="1797963"/>
            <a:ext cx="4950262" cy="49502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7632" y="7461885"/>
            <a:ext cx="13463040" cy="767715"/>
          </a:xfrm>
          <a:prstGeom prst="rect">
            <a:avLst/>
          </a:prstGeom>
          <a:solidFill>
            <a:schemeClr val="tx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"Binders Holiday Boost, Chairs Mid-Year Low"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0331" y="7223998"/>
            <a:ext cx="22860" cy="814268"/>
          </a:xfrm>
          <a:prstGeom prst="rect">
            <a:avLst/>
          </a:prstGeom>
          <a:solidFill>
            <a:srgbClr val="FC8337"/>
          </a:solidFill>
          <a:ln/>
        </p:spPr>
      </p:sp>
    </p:spTree>
    <p:extLst>
      <p:ext uri="{BB962C8B-B14F-4D97-AF65-F5344CB8AC3E}">
        <p14:creationId xmlns:p14="http://schemas.microsoft.com/office/powerpoint/2010/main" val="271811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4952" y="567213"/>
            <a:ext cx="8206978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Панель ключевых инсайтов 2020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446371" y="1707952"/>
            <a:ext cx="335232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Западный регион лидирует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446371" y="2139315"/>
            <a:ext cx="5744170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Западное побережье обеспечивает наибольший вклад в общий объём продаж, демонстрируя устойчивый рост и высокую покупательскую способность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8187928" y="1707952"/>
            <a:ext cx="326636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Январский пик активности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187928" y="2139315"/>
            <a:ext cx="5744170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Максимальные объёмы продаж фиксируются в январе благодаря корпоративным закупкам и новогодним бюджетам компаний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1446371" y="3614261"/>
            <a:ext cx="353818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Мебель возглавляет рейтинг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446371" y="4045625"/>
            <a:ext cx="5744170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Категория мебели показывает самые высокие показатели продаж, особенно в начале финансового года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8187928" y="3614261"/>
            <a:ext cx="332386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Калифорнийские паттерны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187928" y="4045625"/>
            <a:ext cx="5744170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Штат Калифорния демонстрирует уникальные покупательские модели с преобладанием технологических товаров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1446371" y="5520571"/>
            <a:ext cx="317396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Стабильность технологий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446371" y="5951934"/>
            <a:ext cx="5744170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Технологический сегмент обеспечивает предсказуемую выручку на протяжении всего года без резких колебаний</a:t>
            </a:r>
            <a:endParaRPr lang="en-US" sz="1550" dirty="0"/>
          </a:p>
        </p:txBody>
      </p:sp>
      <p:sp>
        <p:nvSpPr>
          <p:cNvPr id="19" name="Text 11"/>
          <p:cNvSpPr/>
          <p:nvPr/>
        </p:nvSpPr>
        <p:spPr>
          <a:xfrm>
            <a:off x="8187928" y="5520571"/>
            <a:ext cx="24940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Общий тренд $10K+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8187928" y="5951934"/>
            <a:ext cx="6320552" cy="2167938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Совокупные продажи превышают $10K с позитивной динамикой роста и потенциалом масштабирования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14085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635" y="610052"/>
            <a:ext cx="7571303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Стратегические рекомендации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35" y="1628180"/>
            <a:ext cx="995243" cy="1465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0832" y="1827133"/>
            <a:ext cx="326016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Фокус на западный регион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890832" y="2257544"/>
            <a:ext cx="6556534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Увеличить маркетинговые инвестиции в Калифорнию и прилегающие штаты для максимизации ROI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35" y="3093482"/>
            <a:ext cx="995243" cy="1465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0832" y="3292435"/>
            <a:ext cx="269581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Оптимизация запасов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90832" y="3722846"/>
            <a:ext cx="6556534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Планировать пиковые запасы мебели на декабрь-январь, поддерживать стабильный уровень технологий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5" y="4558784"/>
            <a:ext cx="995243" cy="1465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0832" y="4757738"/>
            <a:ext cx="378475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Персонализация предложений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90832" y="5188148"/>
            <a:ext cx="6556534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Создать таргетированные кампании: технологии для CA, мебель для TX с учётом региональных предпочтений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96635" y="6247924"/>
            <a:ext cx="7750731" cy="127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 основе проведённого анализа рекомендуется сконцентрировать усилия на высокомаржинальных сегментах и географических зонах с максимальным потенциалом роста. Внедрение предиктивной аналитики позволит точнее прогнозировать спрос и оптимизировать логистические цепочки.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402336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280190" y="6448663"/>
            <a:ext cx="8240481" cy="1695593"/>
          </a:xfrm>
          <a:prstGeom prst="rect">
            <a:avLst/>
          </a:prstGeom>
          <a:solidFill>
            <a:schemeClr val="tx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Комплексная оценка вашей аналитики, </a:t>
            </a:r>
            <a:endParaRPr lang="ru-RU" dirty="0" smtClean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</a:t>
            </a:r>
            <a:r>
              <a:rPr lang="en-US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узких мест и потенциала оптимизации</a:t>
            </a:r>
            <a:endParaRPr lang="en-US" dirty="0"/>
          </a:p>
        </p:txBody>
      </p:sp>
      <p:sp>
        <p:nvSpPr>
          <p:cNvPr id="14" name="Text 0"/>
          <p:cNvSpPr/>
          <p:nvPr/>
        </p:nvSpPr>
        <p:spPr>
          <a:xfrm>
            <a:off x="6280190" y="2659499"/>
            <a:ext cx="49664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Спасибо за внимание</a:t>
            </a:r>
            <a:endParaRPr lang="en-US" sz="3550" dirty="0"/>
          </a:p>
        </p:txBody>
      </p:sp>
      <p:sp>
        <p:nvSpPr>
          <p:cNvPr id="15" name="Text 1"/>
          <p:cNvSpPr/>
          <p:nvPr/>
        </p:nvSpPr>
        <p:spPr>
          <a:xfrm>
            <a:off x="6280190" y="35666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Analyst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| SQL | Python | Tableau | Power BI</a:t>
            </a:r>
            <a:endParaRPr lang="en-US" sz="1750" dirty="0"/>
          </a:p>
        </p:txBody>
      </p:sp>
      <p:sp>
        <p:nvSpPr>
          <p:cNvPr id="17" name="Shape 3"/>
          <p:cNvSpPr/>
          <p:nvPr/>
        </p:nvSpPr>
        <p:spPr>
          <a:xfrm>
            <a:off x="6280190" y="5271724"/>
            <a:ext cx="7556421" cy="35957"/>
          </a:xfrm>
          <a:prstGeom prst="rect">
            <a:avLst/>
          </a:prstGeom>
          <a:solidFill>
            <a:srgbClr val="CFCBBF">
              <a:alpha val="50000"/>
            </a:srgbClr>
          </a:solidFill>
          <a:ln/>
        </p:spPr>
      </p:sp>
      <p:sp>
        <p:nvSpPr>
          <p:cNvPr id="18" name="Text 4"/>
          <p:cNvSpPr/>
          <p:nvPr/>
        </p:nvSpPr>
        <p:spPr>
          <a:xfrm>
            <a:off x="6280190" y="52071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Готов к тестовому заданию и собеседованию</a:t>
            </a:r>
            <a:endParaRPr lang="en-US" sz="1750" dirty="0"/>
          </a:p>
        </p:txBody>
      </p:sp>
      <p:sp>
        <p:nvSpPr>
          <p:cNvPr id="9" name="Text 2"/>
          <p:cNvSpPr/>
          <p:nvPr/>
        </p:nvSpPr>
        <p:spPr>
          <a:xfrm>
            <a:off x="6280189" y="4043964"/>
            <a:ext cx="7556421" cy="1163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📧 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drobeng68@gmail.com |</a:t>
            </a:r>
            <a:endParaRPr lang="ru-RU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💼 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LinkedIn:                            | </a:t>
            </a:r>
            <a:endParaRPr lang="ru-RU" sz="1750" dirty="0" smtClean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chemeClr val="bg1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💻 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GitHub: https://</a:t>
            </a:r>
            <a:r>
              <a:rPr lang="en-US" sz="1750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github.com/JohnDroben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6849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369" y="522446"/>
            <a:ext cx="12528947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Обработка данных: От сырых CSV до чистых инсайтов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9" y="1495187"/>
            <a:ext cx="949047" cy="11389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3202" y="1684973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Загрузка CSV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803202" y="2095381"/>
            <a:ext cx="1216283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Импорт исходных данных продаж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9" y="2634139"/>
            <a:ext cx="949047" cy="11389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3202" y="2823924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CamelCase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803202" y="3234333"/>
            <a:ext cx="1216283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Стандартизация названий колонок (orderDate, customerId)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9" y="3773091"/>
            <a:ext cx="949047" cy="11389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3202" y="3962876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Datetime Convert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803202" y="4373285"/>
            <a:ext cx="1216283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Конвертация временных меток для анализа трендов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69" y="4912043"/>
            <a:ext cx="949047" cy="113895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3202" y="5101828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Dedup &amp; Clean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803202" y="5512237"/>
            <a:ext cx="1216283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Удаление дубликатов (0 найдено), заполнение пропусков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69" y="6050994"/>
            <a:ext cx="949047" cy="113895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03202" y="6240780"/>
            <a:ext cx="23727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EDA Ready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803202" y="6651188"/>
            <a:ext cx="1216283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Готовые данные для глубокого анализа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664369" y="7403425"/>
            <a:ext cx="13966031" cy="826175"/>
          </a:xfrm>
          <a:prstGeom prst="rect">
            <a:avLst/>
          </a:prstGeom>
          <a:solidFill>
            <a:schemeClr val="tx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обработал 50+ строк транзакций без потерь данных — идеальная чистота для надёжных выводов.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294" y="672823"/>
            <a:ext cx="1344646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Ключевые метрики: Цифры, которые определяют успех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275458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92850" y="3786378"/>
            <a:ext cx="2849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Уникальных заказов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7679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Общее количество транзакций за 2020 год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754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40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25278" y="378637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Уникальных покупателей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63112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Активная клиентская база с повторными покупками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754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$10K+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786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Общие продажи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27679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Суммарная выручка по всем категориям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75458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$200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786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Средний чек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27679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Типичная стоимость одного заказа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803136"/>
            <a:ext cx="13836610" cy="1426464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 показатели демонстрируют здоровую коммерческую активность с высокой лояльностью клиентов и стабильным средним чеком.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02290" y="245698"/>
            <a:ext cx="9222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География продаж: Запад доминирует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3" y="999035"/>
            <a:ext cx="5961887" cy="59618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82507" y="3427213"/>
            <a:ext cx="23798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Распределение по регионам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1157763" y="1301151"/>
            <a:ext cx="1096267" cy="204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40%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972" y="734918"/>
            <a:ext cx="1336929" cy="13369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151415" y="2259280"/>
            <a:ext cx="1114045" cy="12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West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11218723" y="3222748"/>
            <a:ext cx="1096267" cy="204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30%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7431" y="2656515"/>
            <a:ext cx="1336929" cy="13369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81777" y="4095534"/>
            <a:ext cx="1114045" cy="12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Central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11157763" y="4934480"/>
            <a:ext cx="1096267" cy="204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20%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9972" y="4368249"/>
            <a:ext cx="1336929" cy="13369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151415" y="5870827"/>
            <a:ext cx="1114045" cy="12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South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11157763" y="6684353"/>
            <a:ext cx="1096267" cy="204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10%</a:t>
            </a:r>
            <a:endParaRPr lang="en-US" sz="2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7430" y="6118122"/>
            <a:ext cx="1336929" cy="13369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058077" y="757235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East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396834" y="7758469"/>
            <a:ext cx="14233566" cy="471131"/>
          </a:xfrm>
          <a:prstGeom prst="rect">
            <a:avLst/>
          </a:prstGeom>
          <a:solidFill>
            <a:schemeClr val="tx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Западный регион генерирует 40% всех заказов, при этом Калифорния (20% штатов) и Лос-Анджелес (15% городов) являются абсолютными лидерами. </a:t>
            </a:r>
            <a:endParaRPr lang="ru-RU" sz="1400" dirty="0" smtClean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400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Восточное</a:t>
            </a:r>
            <a:r>
              <a:rPr lang="en-US" sz="140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побережье демонстрирует неожиданно низкую активность.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326" y="402550"/>
            <a:ext cx="9710618" cy="457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Динамика заказов: Январский бум и спад в конце года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84" y="859988"/>
            <a:ext cx="11375136" cy="6211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41248" y="7071360"/>
            <a:ext cx="13691616" cy="1158240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Январь показал пиковые 20 заказов — вероятно, эффект новогодних распродаж и возвратов подарков. </a:t>
            </a:r>
            <a:endParaRPr lang="ru-RU" sz="1600" dirty="0" smtClean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 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декабрю активность упала до 5 заказов, что может указывать на усталость от праздничного шопинга или изменение потребительского поведения в конце года.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827" y="408384"/>
            <a:ext cx="9629775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Выручка по месяцам: Ранний старт, замедление в Q4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7" y="1165672"/>
            <a:ext cx="11050381" cy="6188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9826" y="7510272"/>
            <a:ext cx="14110573" cy="717709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Общая выручка достигла $10,000+, при этом первый квартал обеспечил почти половину годового объёма ($5,300). Провалы в середине года и замедление в Q4 требуют дополнительного исследования маркетинговых стратегий.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32723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Категории продуктов: Мебель лидирует, канцтовары впечатляют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4630"/>
            <a:ext cx="6244709" cy="3239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586865" y="602480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B1E01"/>
          </a:solidFill>
          <a:ln/>
        </p:spPr>
      </p:sp>
      <p:sp>
        <p:nvSpPr>
          <p:cNvPr id="5" name="Text 2"/>
          <p:cNvSpPr/>
          <p:nvPr/>
        </p:nvSpPr>
        <p:spPr>
          <a:xfrm>
            <a:off x="1874639" y="6024801"/>
            <a:ext cx="89904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Furniture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191351" y="602480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15303"/>
          </a:solidFill>
          <a:ln/>
        </p:spPr>
      </p:sp>
      <p:sp>
        <p:nvSpPr>
          <p:cNvPr id="7" name="Text 4"/>
          <p:cNvSpPr/>
          <p:nvPr/>
        </p:nvSpPr>
        <p:spPr>
          <a:xfrm>
            <a:off x="3479125" y="6024801"/>
            <a:ext cx="116157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058489" y="602480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D9C60"/>
          </a:solidFill>
          <a:ln/>
        </p:spPr>
      </p:sp>
      <p:sp>
        <p:nvSpPr>
          <p:cNvPr id="9" name="Text 6"/>
          <p:cNvSpPr/>
          <p:nvPr/>
        </p:nvSpPr>
        <p:spPr>
          <a:xfrm>
            <a:off x="5346263" y="6024801"/>
            <a:ext cx="152554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 Supplies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7262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Топ подкатегорий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599521" y="33783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Binders: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$2,000 — безусловный лидер офисного сегмента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41834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Chairs: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$1,500 — второе место в мебели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6256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Storage: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$1,200 — растущий спрос на организацию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50678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Phones: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$1,000 — стабильная технологическая категория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761917"/>
            <a:ext cx="13751266" cy="1467683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Мебель захватывает 40% рынка ($4k), но офисные товары показывают впечатляющую концентрацию продаж в одной подкатегории — папки-регистраторы.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517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6723" y="350996"/>
            <a:ext cx="8250555" cy="797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Региональные паттерны: West любит Tech, South выбирает Furniture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446723" y="1340406"/>
            <a:ext cx="8250555" cy="1544360"/>
          </a:xfrm>
          <a:prstGeom prst="roundRect">
            <a:avLst>
              <a:gd name="adj" fmla="val 7440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9598" y="1483281"/>
            <a:ext cx="159567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West Region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89598" y="1759267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$4,000 продаж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89598" y="2040017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Technology: 45% — гаджеты и девайсы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9598" y="2288858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Office: 35% — удалённая работа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89598" y="2537698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Furniture: 20% — минималистичные решения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46723" y="3012400"/>
            <a:ext cx="8250555" cy="1544360"/>
          </a:xfrm>
          <a:prstGeom prst="roundRect">
            <a:avLst>
              <a:gd name="adj" fmla="val 7440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9598" y="3155275"/>
            <a:ext cx="159567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Central Region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89598" y="3431262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$3,000 продаж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589598" y="3712012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Balanced mix — равномерное распределение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589598" y="3960852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Office: 40% — корпоративные закупки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89598" y="4209693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Furniture: 35%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446723" y="4684395"/>
            <a:ext cx="8250555" cy="1544360"/>
          </a:xfrm>
          <a:prstGeom prst="roundRect">
            <a:avLst>
              <a:gd name="adj" fmla="val 7440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89598" y="4827270"/>
            <a:ext cx="159567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South Region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589598" y="5103257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$2,000 продаж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589598" y="5384006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Furniture: 50% — домашний комфорт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589598" y="5632847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Office: 30% — базовые потребности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589598" y="5881688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Tech: 20% — консервативный подход</a:t>
            </a:r>
            <a:endParaRPr lang="en-US" sz="1000" dirty="0"/>
          </a:p>
        </p:txBody>
      </p:sp>
      <p:sp>
        <p:nvSpPr>
          <p:cNvPr id="22" name="Shape 19"/>
          <p:cNvSpPr/>
          <p:nvPr/>
        </p:nvSpPr>
        <p:spPr>
          <a:xfrm>
            <a:off x="446723" y="6356390"/>
            <a:ext cx="8250555" cy="1544360"/>
          </a:xfrm>
          <a:prstGeom prst="roundRect">
            <a:avLst>
              <a:gd name="adj" fmla="val 7440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589598" y="6499265"/>
            <a:ext cx="1595676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East Region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589598" y="6775252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$1,000 продаж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589598" y="7056001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activity — требуется стимулирование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589598" y="7304842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Furniture: 45%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589598" y="7553682"/>
            <a:ext cx="7964805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growth zone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2" y="288727"/>
            <a:ext cx="13497116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Географические чемпионы: CA и TX — двигатели роста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55333" y="1823609"/>
            <a:ext cx="3563660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Топ штаты по выручке</a:t>
            </a: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3" y="2470952"/>
            <a:ext cx="6296620" cy="35260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6067" y="1823609"/>
            <a:ext cx="3635454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Топ города по выручке</a:t>
            </a:r>
            <a:endParaRPr lang="en-US" sz="2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67" y="2470952"/>
            <a:ext cx="6296620" cy="35260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333" y="7140893"/>
            <a:ext cx="13875067" cy="1088707"/>
          </a:xfrm>
          <a:prstGeom prst="rect">
            <a:avLst/>
          </a:prstGeom>
          <a:solidFill>
            <a:schemeClr val="tx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Калифорния и Техас обеспечивают 50% всей выручки ($5k из $10k). Урбанизированные рынки — Los Angeles и Dallas — драйверы роста, что подтверждает важность городской логистики и таргетированного маркетинга.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935</Words>
  <Application>Microsoft Office PowerPoint</Application>
  <PresentationFormat>Произвольный</PresentationFormat>
  <Paragraphs>142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Roboto</vt:lpstr>
      <vt:lpstr>Saira Medium</vt:lpstr>
      <vt:lpstr>Calibri</vt:lpstr>
      <vt:lpstr>Raleway</vt:lpstr>
      <vt:lpstr>Prata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Георгий Tujhjd</dc:creator>
  <cp:lastModifiedBy>Георгий Tujhjd</cp:lastModifiedBy>
  <cp:revision>8</cp:revision>
  <dcterms:created xsi:type="dcterms:W3CDTF">2025-12-03T11:09:25Z</dcterms:created>
  <dcterms:modified xsi:type="dcterms:W3CDTF">2025-12-03T13:49:20Z</dcterms:modified>
</cp:coreProperties>
</file>